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8" r:id="rId2"/>
    <p:sldId id="320" r:id="rId3"/>
    <p:sldId id="321" r:id="rId4"/>
    <p:sldId id="323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3204BD-71A5-A8C5-41DA-F11DB8AFC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35A6773-383F-FC53-4A9F-92DE9D09E4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0A1032-1E71-2EA4-D018-D2A751129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E97B-C2B3-4C5E-85E8-EC4BA31D75A1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13D1A6-2A45-0CE4-9D10-AC32766CF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FA5CAD-9E88-39EC-F0F5-81D949E8A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B1BA6-4E72-4CD7-A23E-F9E1A4530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26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DEA24E-5074-DA49-780E-8301CB365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BC5D8A1-4CE1-1EE6-70DD-FA8D4E9F9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8C3A64-FFE1-075B-28A0-79BC637E6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E97B-C2B3-4C5E-85E8-EC4BA31D75A1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F46852-8A60-FCD2-2CFF-F38ADEA69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C41B7D-40CD-96C6-6C8B-39D96F454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B1BA6-4E72-4CD7-A23E-F9E1A4530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500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309B5EB-9B35-2B0D-EF6A-A934A3F416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3CAD64C-2F3C-66CD-F8AD-3BC90EC66F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F53F88-0A9B-4EF0-0A70-58F59717A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E97B-C2B3-4C5E-85E8-EC4BA31D75A1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1837CB-A266-531A-60CE-1F475A10D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30E9A2-55CE-C344-BD05-14E26ACBC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B1BA6-4E72-4CD7-A23E-F9E1A4530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822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BD616B-2E67-A268-8A9B-4D4851F8F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E329A6-D492-7463-DC33-C4054C152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DCEE55-5C84-959B-4EE5-091727D51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E97B-C2B3-4C5E-85E8-EC4BA31D75A1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A7DDBE-F6BD-96AC-4E40-A40D3A914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F02C13-6D52-B047-9FCC-E30D7EF86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B1BA6-4E72-4CD7-A23E-F9E1A4530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585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B1292E-6E32-6958-ECD0-9319EC2FE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5A9ABA-7CE2-DB93-1FA2-26D62C152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436702-5E23-BA10-A5B5-421E9BAA9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E97B-C2B3-4C5E-85E8-EC4BA31D75A1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FBD24E-9F01-C4F5-3C5C-5E4AB7903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86372A-11C3-0A6C-A30C-F548BC1D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B1BA6-4E72-4CD7-A23E-F9E1A4530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054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6D5580-DD9F-0BDE-2B65-382F90D18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CF43A1-2E7A-A385-500D-1769D68867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B70AC16-F823-34AA-E892-B64907EC67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4413E7-9E83-9F02-FD08-4D1F7E027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E97B-C2B3-4C5E-85E8-EC4BA31D75A1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8C9FFB-79AC-763A-D4C4-2D52B912C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1226C5-C350-13AC-2FB0-70BF81C22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B1BA6-4E72-4CD7-A23E-F9E1A4530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054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5AD3E7-9B7C-685A-3B6A-DC463CD42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157573-0B0E-AAC8-5E85-748EA0507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AB86C7-69C9-E593-2F3D-BAC46BDB86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4C512F3-0192-A6A4-78F5-51DCDD2B9D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13B66E-31F3-6EFF-2DE3-426518EC52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8E5CFF5-8C99-1F6F-7EF5-C06B637FE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E97B-C2B3-4C5E-85E8-EC4BA31D75A1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93C1918-B7AF-C88C-4CDA-519A27BBD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4664B54-8F77-EFB1-AE80-6BE5ACFB8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B1BA6-4E72-4CD7-A23E-F9E1A4530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309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3CF777-64F7-A3D1-9C90-07B20F705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6AAEE25-01DC-272E-4604-A09FE340E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E97B-C2B3-4C5E-85E8-EC4BA31D75A1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4E4CBE-2F8C-C98D-8E09-31F5C6872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D38B812-7558-AA4B-69B6-3B89754E2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B1BA6-4E72-4CD7-A23E-F9E1A4530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780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714E041-0264-0E35-247F-F7FB72EAC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E97B-C2B3-4C5E-85E8-EC4BA31D75A1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35EF375-D8A9-BC5E-4939-704050491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154CB03-48DF-D6E3-EE86-2B2770370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B1BA6-4E72-4CD7-A23E-F9E1A4530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542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126127-BAED-1624-16F1-6A3F2FEC5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1690CE-924F-D0D9-D30E-1769FCFF4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947DCF7-26A9-F886-0285-C07FA25715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7AD16C3-02C4-5C65-E9D2-25A9C93E7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E97B-C2B3-4C5E-85E8-EC4BA31D75A1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68E82F-9B11-9E29-4523-519AA2321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2C34786-E30F-6B40-4BFE-B250F43BD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B1BA6-4E72-4CD7-A23E-F9E1A4530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818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DC084E-45B0-CFAA-43C7-CB8DD8A24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40DCEE7-E8AA-8918-A47A-88494470A5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25D9F17-F8D3-6164-F17A-D74965ED67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E6BDA0-941C-78CC-C84A-4507A9733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E97B-C2B3-4C5E-85E8-EC4BA31D75A1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DE081C-75E5-2802-C5E1-BA4E87566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A91F0C-035F-4A6D-7F65-8CDF77150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B1BA6-4E72-4CD7-A23E-F9E1A4530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495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1CF4D5-C1B0-431F-ADDB-1765ACAC5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9B2391-1A4F-A13E-1AA0-EB2FEAC7E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34388D-5DCE-1D94-B87E-401C7A48C0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DE97B-C2B3-4C5E-85E8-EC4BA31D75A1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0C64B8-2A2E-90F9-D34C-3F8B53A9B2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0753D0-6F45-0B8E-F1E5-54459B490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B1BA6-4E72-4CD7-A23E-F9E1A4530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971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2" t="27325" r="17612" b="3751"/>
          <a:stretch>
            <a:fillRect/>
          </a:stretch>
        </p:blipFill>
        <p:spPr bwMode="auto">
          <a:xfrm>
            <a:off x="0" y="4794266"/>
            <a:ext cx="3071813" cy="2078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316" name="Object 10"/>
          <p:cNvGraphicFramePr>
            <a:graphicFrameLocks noChangeAspect="1"/>
          </p:cNvGraphicFramePr>
          <p:nvPr/>
        </p:nvGraphicFramePr>
        <p:xfrm>
          <a:off x="1631975" y="125413"/>
          <a:ext cx="957263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1469160" imgH="489960" progId="">
                  <p:embed/>
                </p:oleObj>
              </mc:Choice>
              <mc:Fallback>
                <p:oleObj name="CorelDRAW" r:id="rId3" imgW="1469160" imgH="489960" progId="">
                  <p:embed/>
                  <p:pic>
                    <p:nvPicPr>
                      <p:cNvPr id="1331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975" y="125413"/>
                        <a:ext cx="957263" cy="31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"/>
            <a:ext cx="3071813" cy="4794251"/>
          </a:xfrm>
          <a:prstGeom prst="rect">
            <a:avLst/>
          </a:prstGeom>
          <a:solidFill>
            <a:srgbClr val="00A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5" tIns="60942" rIns="121885" bIns="60942" anchor="ctr"/>
          <a:lstStyle/>
          <a:p>
            <a:pPr algn="ctr" defTabSz="121881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ru-RU" sz="4300" kern="1200">
              <a:solidFill>
                <a:prstClr val="white"/>
              </a:solidFill>
            </a:endParaRPr>
          </a:p>
        </p:txBody>
      </p:sp>
      <p:graphicFrame>
        <p:nvGraphicFramePr>
          <p:cNvPr id="13320" name="Объект 4"/>
          <p:cNvGraphicFramePr>
            <a:graphicFrameLocks noChangeAspect="1"/>
          </p:cNvGraphicFramePr>
          <p:nvPr/>
        </p:nvGraphicFramePr>
        <p:xfrm>
          <a:off x="304825" y="315924"/>
          <a:ext cx="2551113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14977872" imgH="5722765" progId="CorelDraw.Graphic.19">
                  <p:embed/>
                </p:oleObj>
              </mc:Choice>
              <mc:Fallback>
                <p:oleObj name="CorelDRAW" r:id="rId5" imgW="14977872" imgH="5722765" progId="CorelDraw.Graphic.19">
                  <p:embed/>
                  <p:pic>
                    <p:nvPicPr>
                      <p:cNvPr id="1332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25" y="315924"/>
                        <a:ext cx="2551113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1" name="Объект 7"/>
          <p:cNvGraphicFramePr>
            <a:graphicFrameLocks noChangeAspect="1"/>
          </p:cNvGraphicFramePr>
          <p:nvPr/>
        </p:nvGraphicFramePr>
        <p:xfrm>
          <a:off x="304825" y="1700241"/>
          <a:ext cx="2347913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7" imgW="12152376" imgH="7159752" progId="CorelDraw.Graphic.19">
                  <p:embed/>
                </p:oleObj>
              </mc:Choice>
              <mc:Fallback>
                <p:oleObj name="CorelDRAW" r:id="rId7" imgW="12152376" imgH="7159752" progId="CorelDraw.Graphic.19">
                  <p:embed/>
                  <p:pic>
                    <p:nvPicPr>
                      <p:cNvPr id="13321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25" y="1700241"/>
                        <a:ext cx="2347913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2" name="Объект 8"/>
          <p:cNvGraphicFramePr>
            <a:graphicFrameLocks noChangeAspect="1"/>
          </p:cNvGraphicFramePr>
          <p:nvPr/>
        </p:nvGraphicFramePr>
        <p:xfrm>
          <a:off x="187325" y="3470280"/>
          <a:ext cx="2697163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9" imgW="16715949" imgH="2421702" progId="CorelDraw.Graphic.19">
                  <p:embed/>
                </p:oleObj>
              </mc:Choice>
              <mc:Fallback>
                <p:oleObj name="CorelDRAW" r:id="rId9" imgW="16715949" imgH="2421702" progId="CorelDraw.Graphic.19">
                  <p:embed/>
                  <p:pic>
                    <p:nvPicPr>
                      <p:cNvPr id="13322" name="Объект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325" y="3470280"/>
                        <a:ext cx="2697163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305176" y="1220755"/>
            <a:ext cx="8551464" cy="1928733"/>
          </a:xfrm>
          <a:prstGeom prst="rect">
            <a:avLst/>
          </a:prstGeom>
        </p:spPr>
        <p:txBody>
          <a:bodyPr wrap="square" lIns="121885" tIns="60942" rIns="121885" bIns="60942">
            <a:spAutoFit/>
          </a:bodyPr>
          <a:lstStyle/>
          <a:p>
            <a:pPr algn="ctr" defTabSz="1218810">
              <a:spcBef>
                <a:spcPct val="0"/>
              </a:spcBef>
              <a:buClrTx/>
              <a:defRPr/>
            </a:pPr>
            <a:r>
              <a:rPr lang="ru-RU" altLang="ru-RU" sz="5900" b="1" dirty="0">
                <a:solidFill>
                  <a:srgbClr val="00B050"/>
                </a:solidFill>
                <a:latin typeface="Calibri"/>
                <a:ea typeface="+mn-ea"/>
                <a:cs typeface="+mn-cs"/>
              </a:rPr>
              <a:t>Экологический кейс</a:t>
            </a:r>
          </a:p>
          <a:p>
            <a:pPr algn="ctr" defTabSz="1218810">
              <a:spcBef>
                <a:spcPct val="0"/>
              </a:spcBef>
              <a:buClrTx/>
              <a:defRPr/>
            </a:pPr>
            <a:r>
              <a:rPr lang="ru-RU" altLang="ru-RU" sz="5900" b="1" i="1" dirty="0">
                <a:solidFill>
                  <a:srgbClr val="00B050"/>
                </a:solidFill>
                <a:latin typeface="Calibri"/>
                <a:ea typeface="+mn-ea"/>
                <a:cs typeface="+mn-cs"/>
              </a:rPr>
              <a:t>«Дачная проблема»</a:t>
            </a:r>
            <a:endParaRPr lang="ru-RU" altLang="ru-RU" sz="5900" i="1" dirty="0">
              <a:solidFill>
                <a:srgbClr val="00B050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0395237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23392" y="1412779"/>
            <a:ext cx="5396408" cy="47641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500" b="1" dirty="0">
                <a:ea typeface="Calibri"/>
              </a:rPr>
              <a:t>Вводная информация</a:t>
            </a:r>
            <a:r>
              <a:rPr lang="ru-RU" sz="2500" dirty="0">
                <a:ea typeface="Calibri"/>
              </a:rPr>
              <a:t> </a:t>
            </a:r>
          </a:p>
          <a:p>
            <a:pPr marL="0" indent="0">
              <a:buNone/>
            </a:pPr>
            <a:r>
              <a:rPr lang="ru-RU" sz="2500" dirty="0">
                <a:ea typeface="Calibri"/>
              </a:rPr>
              <a:t>Активная деятельность предприятий добывающей промышленности приводит к изменению геологического строения в отдельных районах. В частности, возможны смещения водоносных горизонтов, в результате которых на обширных территориях делается невозможным безопасное использование воды подземных источников – вода просто уходит или становится непригодной для питья. </a:t>
            </a:r>
            <a:endParaRPr lang="ru-RU" dirty="0"/>
          </a:p>
        </p:txBody>
      </p:sp>
      <p:pic>
        <p:nvPicPr>
          <p:cNvPr id="5" name="Рисунок 14">
            <a:extLst>
              <a:ext uri="{FF2B5EF4-FFF2-40B4-BE49-F238E27FC236}">
                <a16:creationId xmlns:a16="http://schemas.microsoft.com/office/drawing/2014/main" id="{39A6F2C6-06ED-4838-9F24-414FD9188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" y="2002"/>
            <a:ext cx="12191999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479" y="1401887"/>
            <a:ext cx="5903172" cy="4427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3177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383" y="1700809"/>
            <a:ext cx="7152793" cy="4351339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15000"/>
              </a:lnSpc>
              <a:spcAft>
                <a:spcPts val="1333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Ситуация.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Жители садоводства обратили внимание на то, что вода в некоторых из колодцев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стала мутной. Кроме того, не так давно они слышали в новостях, что относительно недалеко от их дач случился оползень, с последствиями которого они стали связывать ухудшение качества воды. Обеспокоенные дачники предоставили для анализа пробы вод из нескольких колодцев.</a:t>
            </a:r>
            <a:endParaRPr lang="ru-RU" sz="32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333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Задание.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Выясните, действительно ли имеет место проблема ухудшения качества питьевой воды в садоводстве. Если да, то объясните причину и механизм её возникновения и предложите меры по решению данной проблемы.</a:t>
            </a:r>
            <a:endParaRPr lang="ru-RU" sz="32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14">
            <a:extLst>
              <a:ext uri="{FF2B5EF4-FFF2-40B4-BE49-F238E27FC236}">
                <a16:creationId xmlns:a16="http://schemas.microsoft.com/office/drawing/2014/main" id="{28407D7A-61ED-41CF-9903-BAEA58227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64"/>
            <a:ext cx="121920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987" y="1988840"/>
            <a:ext cx="4177388" cy="3072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1012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371" y="778011"/>
            <a:ext cx="10803632" cy="826799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+mn-lt"/>
              </a:rPr>
              <a:t>Примерное оборудование</a:t>
            </a:r>
          </a:p>
        </p:txBody>
      </p:sp>
      <p:pic>
        <p:nvPicPr>
          <p:cNvPr id="4" name="Рисунок 14">
            <a:extLst>
              <a:ext uri="{FF2B5EF4-FFF2-40B4-BE49-F238E27FC236}">
                <a16:creationId xmlns:a16="http://schemas.microsoft.com/office/drawing/2014/main" id="{28407D7A-61ED-41CF-9903-BAEA58227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64"/>
            <a:ext cx="121920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71" y="1700811"/>
            <a:ext cx="3168352" cy="3062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767" y="1774860"/>
            <a:ext cx="3987252" cy="1654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408" y="3481896"/>
            <a:ext cx="2138689" cy="2871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ая выноска 4"/>
          <p:cNvSpPr/>
          <p:nvPr/>
        </p:nvSpPr>
        <p:spPr>
          <a:xfrm>
            <a:off x="623393" y="5061181"/>
            <a:ext cx="3552395" cy="1152128"/>
          </a:xfrm>
          <a:prstGeom prst="wedgeRectCallout">
            <a:avLst>
              <a:gd name="adj1" fmla="val -6610"/>
              <a:gd name="adj2" fmla="val -919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3" tIns="60946" rIns="121893" bIns="60946" spcCol="0" rtlCol="0" anchor="ctr"/>
          <a:lstStyle/>
          <a:p>
            <a:pPr algn="ctr" defTabSz="1218810">
              <a:buClrTx/>
            </a:pPr>
            <a:r>
              <a:rPr lang="ru-RU" sz="2400" kern="1200" dirty="0">
                <a:solidFill>
                  <a:prstClr val="white"/>
                </a:solidFill>
              </a:rPr>
              <a:t>Тест-комплект «Окисляемость перманганатная»</a:t>
            </a: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4751852" y="3717033"/>
            <a:ext cx="3648405" cy="960107"/>
          </a:xfrm>
          <a:prstGeom prst="wedgeRectCallout">
            <a:avLst>
              <a:gd name="adj1" fmla="val -25951"/>
              <a:gd name="adj2" fmla="val -1010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3" tIns="60946" rIns="121893" bIns="60946" spcCol="0" rtlCol="0" anchor="ctr"/>
          <a:lstStyle/>
          <a:p>
            <a:pPr algn="ctr" defTabSz="1218810">
              <a:buClrTx/>
            </a:pPr>
            <a:r>
              <a:rPr lang="ru-RU" sz="2400" kern="1200" dirty="0">
                <a:solidFill>
                  <a:prstClr val="white"/>
                </a:solidFill>
              </a:rPr>
              <a:t>Тест-комплект «Мутность /прозрачность</a:t>
            </a: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8391453" y="1584902"/>
            <a:ext cx="3552395" cy="1440159"/>
          </a:xfrm>
          <a:prstGeom prst="wedgeRectCallout">
            <a:avLst>
              <a:gd name="adj1" fmla="val 5698"/>
              <a:gd name="adj2" fmla="val 810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3" tIns="60946" rIns="121893" bIns="60946" spcCol="0" rtlCol="0" anchor="ctr"/>
          <a:lstStyle/>
          <a:p>
            <a:pPr algn="ctr" defTabSz="1218810">
              <a:buClrTx/>
            </a:pPr>
            <a:r>
              <a:rPr lang="ru-RU" sz="2400" kern="1200" dirty="0">
                <a:solidFill>
                  <a:prstClr val="white"/>
                </a:solidFill>
              </a:rPr>
              <a:t>Методическая литература с комплектом карт-инструкций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367809" y="5445225"/>
            <a:ext cx="4992555" cy="492443"/>
          </a:xfrm>
          <a:prstGeom prst="rect">
            <a:avLst/>
          </a:prstGeom>
        </p:spPr>
        <p:txBody>
          <a:bodyPr wrap="square" lIns="121893" tIns="60946" rIns="121893" bIns="60946">
            <a:spAutoFit/>
          </a:bodyPr>
          <a:lstStyle/>
          <a:p>
            <a:pPr algn="ctr" defTabSz="1218810">
              <a:buClrTx/>
            </a:pPr>
            <a:r>
              <a:rPr lang="en-US" sz="2400" b="1" kern="1200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https://shop.christmas-plus.ru</a:t>
            </a:r>
            <a:endParaRPr lang="ru-RU" sz="2400" b="1" kern="1200" dirty="0">
              <a:solidFill>
                <a:srgbClr val="FF0000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87089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170</Words>
  <Application>Microsoft Office PowerPoint</Application>
  <PresentationFormat>Широкоэкранный</PresentationFormat>
  <Paragraphs>11</Paragraphs>
  <Slides>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CorelDRAW</vt:lpstr>
      <vt:lpstr>Презентация PowerPoint</vt:lpstr>
      <vt:lpstr>Презентация PowerPoint</vt:lpstr>
      <vt:lpstr>Презентация PowerPoint</vt:lpstr>
      <vt:lpstr>Примерное оборудование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Евгения</dc:creator>
  <cp:lastModifiedBy>Евгения</cp:lastModifiedBy>
  <cp:revision>1</cp:revision>
  <dcterms:created xsi:type="dcterms:W3CDTF">2024-08-23T15:53:12Z</dcterms:created>
  <dcterms:modified xsi:type="dcterms:W3CDTF">2024-08-23T15:56:40Z</dcterms:modified>
</cp:coreProperties>
</file>